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85" r:id="rId4"/>
    <p:sldId id="284" r:id="rId5"/>
    <p:sldId id="258" r:id="rId6"/>
    <p:sldId id="266" r:id="rId7"/>
    <p:sldId id="272" r:id="rId8"/>
    <p:sldId id="286" r:id="rId9"/>
    <p:sldId id="267" r:id="rId10"/>
    <p:sldId id="259" r:id="rId11"/>
    <p:sldId id="270" r:id="rId12"/>
    <p:sldId id="287" r:id="rId13"/>
    <p:sldId id="288" r:id="rId14"/>
    <p:sldId id="289" r:id="rId15"/>
    <p:sldId id="290" r:id="rId16"/>
    <p:sldId id="291" r:id="rId17"/>
    <p:sldId id="292" r:id="rId18"/>
    <p:sldId id="269" r:id="rId19"/>
    <p:sldId id="293" r:id="rId20"/>
    <p:sldId id="294" r:id="rId21"/>
    <p:sldId id="295" r:id="rId22"/>
    <p:sldId id="296" r:id="rId23"/>
    <p:sldId id="297" r:id="rId24"/>
    <p:sldId id="278" r:id="rId25"/>
    <p:sldId id="298" r:id="rId26"/>
    <p:sldId id="299" r:id="rId27"/>
    <p:sldId id="300" r:id="rId28"/>
    <p:sldId id="271" r:id="rId29"/>
    <p:sldId id="279" r:id="rId30"/>
  </p:sldIdLst>
  <p:sldSz cx="9144000" cy="5143500" type="screen16x9"/>
  <p:notesSz cx="6858000" cy="9144000"/>
  <p:embeddedFontLst>
    <p:embeddedFont>
      <p:font typeface="Raleway" panose="020B0604020202020204" charset="0"/>
      <p:regular r:id="rId32"/>
      <p:bold r:id="rId33"/>
      <p:italic r:id="rId34"/>
      <p:boldItalic r:id="rId35"/>
    </p:embeddedFont>
    <p:embeddedFont>
      <p:font typeface="Varela" panose="020B0604020202020204" charset="0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11E1DD-72A4-4370-8F23-52E71D8758BB}">
  <a:tblStyle styleId="{FB11E1DD-72A4-4370-8F23-52E71D8758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jpg>
</file>

<file path=ppt/media/image29.png>
</file>

<file path=ppt/media/image3.jpg>
</file>

<file path=ppt/media/image30.jpg>
</file>

<file path=ppt/media/image31.png>
</file>

<file path=ppt/media/image32.jpg>
</file>

<file path=ppt/media/image33.png>
</file>

<file path=ppt/media/image34.jpg>
</file>

<file path=ppt/media/image35.png>
</file>

<file path=ppt/media/image36.jpg>
</file>

<file path=ppt/media/image37.jpeg>
</file>

<file path=ppt/media/image38.jpeg>
</file>

<file path=ppt/media/image39.jpg>
</file>

<file path=ppt/media/image4.jpg>
</file>

<file path=ppt/media/image40.jpg>
</file>

<file path=ppt/media/image41.png>
</file>

<file path=ppt/media/image42.jpg>
</file>

<file path=ppt/media/image43.jpg>
</file>

<file path=ppt/media/image4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8723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08509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3131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50506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47742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88672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0555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61357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804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32643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43875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55749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50668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36833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2246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7016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7658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l" t="t" r="r" b="b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57200" y="3363425"/>
            <a:ext cx="3850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l" t="t" r="r" b="b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457200" y="2965525"/>
            <a:ext cx="3374700" cy="1007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57200" y="4056927"/>
            <a:ext cx="33747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715123"/>
            <a:ext cx="4762200" cy="2736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╺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2pPr>
            <a:lvl3pPr marL="1371600" lvl="2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3pPr>
            <a:lvl4pPr marL="1828800" lvl="3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4pPr>
            <a:lvl5pPr marL="2286000" lvl="4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5pPr>
            <a:lvl6pPr marL="2743200" lvl="5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6pPr>
            <a:lvl7pPr marL="3200400" lvl="6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7pPr>
            <a:lvl8pPr marL="3657600" lvl="7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8pPr>
            <a:lvl9pPr marL="4114800" lvl="8" indent="-317500">
              <a:spcBef>
                <a:spcPts val="1000"/>
              </a:spcBef>
              <a:spcAft>
                <a:spcPts val="1000"/>
              </a:spcAft>
              <a:buSzPts val="1400"/>
              <a:buChar char="╶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457200" y="1711200"/>
            <a:ext cx="2276400" cy="274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2pPr>
            <a:lvl3pPr marL="1371600" lvl="2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3pPr>
            <a:lvl4pPr marL="1828800" lvl="3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4pPr>
            <a:lvl5pPr marL="2286000" lvl="4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5pPr>
            <a:lvl6pPr marL="2743200" lvl="5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6pPr>
            <a:lvl7pPr marL="3200400" lvl="6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7pPr>
            <a:lvl8pPr marL="3657600" lvl="7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8pPr>
            <a:lvl9pPr marL="4114800" lvl="8" indent="-304800">
              <a:spcBef>
                <a:spcPts val="1000"/>
              </a:spcBef>
              <a:spcAft>
                <a:spcPts val="1000"/>
              </a:spcAft>
              <a:buSzPts val="1200"/>
              <a:buChar char="╶"/>
              <a:defRPr sz="12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2870548" y="1711200"/>
            <a:ext cx="2276400" cy="274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2pPr>
            <a:lvl3pPr marL="1371600" lvl="2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3pPr>
            <a:lvl4pPr marL="1828800" lvl="3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4pPr>
            <a:lvl5pPr marL="2286000" lvl="4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5pPr>
            <a:lvl6pPr marL="2743200" lvl="5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6pPr>
            <a:lvl7pPr marL="3200400" lvl="6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7pPr>
            <a:lvl8pPr marL="3657600" lvl="7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8pPr>
            <a:lvl9pPr marL="4114800" lvl="8" indent="-304800">
              <a:spcBef>
                <a:spcPts val="1000"/>
              </a:spcBef>
              <a:spcAft>
                <a:spcPts val="1000"/>
              </a:spcAft>
              <a:buSzPts val="1200"/>
              <a:buChar char="╶"/>
              <a:defRPr sz="12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l" t="t" r="r" b="b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rossed">
  <p:cSld name="BLANK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 flipH="1">
            <a:off x="66731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54" name="Google Shape;54;p11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tally blank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8" name="Google Shape;58;p12"/>
          <p:cNvSpPr/>
          <p:nvPr/>
        </p:nvSpPr>
        <p:spPr>
          <a:xfrm>
            <a:off x="75" y="75"/>
            <a:ext cx="9144000" cy="5143500"/>
          </a:xfrm>
          <a:prstGeom prst="rect">
            <a:avLst/>
          </a:prstGeom>
          <a:solidFill>
            <a:srgbClr val="212539">
              <a:alpha val="6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76A5A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715123"/>
            <a:ext cx="4762200" cy="2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╺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lvl="1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lvl="2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lvl="3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lvl="4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lvl="5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lvl="6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lvl="7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lvl="8" indent="-3175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>
              <a:buNone/>
              <a:defRPr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7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457200" y="3363425"/>
            <a:ext cx="4450702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Aplicación de información turística de Puebla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ctrTitle"/>
          </p:nvPr>
        </p:nvSpPr>
        <p:spPr>
          <a:xfrm>
            <a:off x="457200" y="2965525"/>
            <a:ext cx="3374700" cy="100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0" dirty="0"/>
              <a:t>FUNCIONALIDAD</a:t>
            </a:r>
            <a:endParaRPr b="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ctrTitle" idx="4294967295"/>
          </p:nvPr>
        </p:nvSpPr>
        <p:spPr>
          <a:xfrm>
            <a:off x="2321225" y="1659550"/>
            <a:ext cx="450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Conciertos</a:t>
            </a:r>
            <a:endParaRPr sz="6000" dirty="0"/>
          </a:p>
        </p:txBody>
      </p:sp>
      <p:sp>
        <p:nvSpPr>
          <p:cNvPr id="185" name="Google Shape;185;p27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ctrTitle" idx="4294967295"/>
          </p:nvPr>
        </p:nvSpPr>
        <p:spPr>
          <a:xfrm>
            <a:off x="2036376" y="1581913"/>
            <a:ext cx="5071248" cy="19796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Monumentos Historicos</a:t>
            </a:r>
            <a:endParaRPr sz="6000" dirty="0"/>
          </a:p>
        </p:txBody>
      </p:sp>
      <p:sp>
        <p:nvSpPr>
          <p:cNvPr id="185" name="Google Shape;185;p27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02537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ctrTitle" idx="4294967295"/>
          </p:nvPr>
        </p:nvSpPr>
        <p:spPr>
          <a:xfrm>
            <a:off x="2036376" y="1991850"/>
            <a:ext cx="5071248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Restaurantes</a:t>
            </a:r>
            <a:endParaRPr sz="6000" dirty="0"/>
          </a:p>
        </p:txBody>
      </p:sp>
      <p:sp>
        <p:nvSpPr>
          <p:cNvPr id="185" name="Google Shape;185;p27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7252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ctrTitle" idx="4294967295"/>
          </p:nvPr>
        </p:nvSpPr>
        <p:spPr>
          <a:xfrm>
            <a:off x="2321250" y="1612835"/>
            <a:ext cx="4501500" cy="19178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6000" dirty="0"/>
              <a:t>Eventos </a:t>
            </a:r>
            <a:br>
              <a:rPr lang="es-MX" sz="6000" dirty="0"/>
            </a:br>
            <a:r>
              <a:rPr lang="es-MX" sz="6000" dirty="0"/>
              <a:t>artísticos</a:t>
            </a:r>
            <a:endParaRPr sz="6000" dirty="0"/>
          </a:p>
        </p:txBody>
      </p:sp>
      <p:sp>
        <p:nvSpPr>
          <p:cNvPr id="185" name="Google Shape;185;p27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7897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ctrTitle" idx="4294967295"/>
          </p:nvPr>
        </p:nvSpPr>
        <p:spPr>
          <a:xfrm>
            <a:off x="2321225" y="1659550"/>
            <a:ext cx="450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6000" dirty="0"/>
              <a:t>Leyendas</a:t>
            </a:r>
            <a:endParaRPr sz="6000" dirty="0"/>
          </a:p>
        </p:txBody>
      </p:sp>
      <p:sp>
        <p:nvSpPr>
          <p:cNvPr id="185" name="Google Shape;185;p27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048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ctrTitle" idx="4294967295"/>
          </p:nvPr>
        </p:nvSpPr>
        <p:spPr>
          <a:xfrm>
            <a:off x="1733722" y="1632154"/>
            <a:ext cx="5676555" cy="1879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Normalizacion</a:t>
            </a:r>
            <a:br>
              <a:rPr lang="en" sz="6000" dirty="0"/>
            </a:br>
            <a:r>
              <a:rPr lang="en" sz="6000" dirty="0"/>
              <a:t>Tur</a:t>
            </a:r>
            <a:r>
              <a:rPr lang="es-MX" sz="6000" dirty="0"/>
              <a:t>í</a:t>
            </a:r>
            <a:r>
              <a:rPr lang="en" sz="6000" dirty="0"/>
              <a:t>stica </a:t>
            </a:r>
            <a:endParaRPr sz="6000" dirty="0"/>
          </a:p>
        </p:txBody>
      </p:sp>
      <p:sp>
        <p:nvSpPr>
          <p:cNvPr id="185" name="Google Shape;185;p27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73515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ctrTitle"/>
          </p:nvPr>
        </p:nvSpPr>
        <p:spPr>
          <a:xfrm>
            <a:off x="457200" y="2965525"/>
            <a:ext cx="3374700" cy="100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0" dirty="0"/>
              <a:t>Arquitectura de software</a:t>
            </a:r>
            <a:endParaRPr b="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88295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 idx="4294967295"/>
          </p:nvPr>
        </p:nvSpPr>
        <p:spPr>
          <a:xfrm>
            <a:off x="3380100" y="302600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MAPS</a:t>
            </a:r>
            <a:endParaRPr dirty="0"/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2BA363F-3D8A-46CE-9BF1-04069A10F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3982" y="1161931"/>
            <a:ext cx="4536035" cy="367896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 idx="4294967295"/>
          </p:nvPr>
        </p:nvSpPr>
        <p:spPr>
          <a:xfrm>
            <a:off x="3380100" y="302600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MAPS</a:t>
            </a:r>
            <a:endParaRPr dirty="0"/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6" name="Imagen 5" descr="Imagen que contiene captura de pantalla, monitor&#10;&#10;Descripción generada automáticamente">
            <a:extLst>
              <a:ext uri="{FF2B5EF4-FFF2-40B4-BE49-F238E27FC236}">
                <a16:creationId xmlns:a16="http://schemas.microsoft.com/office/drawing/2014/main" id="{355A55F8-313A-493B-BB51-F06669D4C8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587" y="1262465"/>
            <a:ext cx="7362825" cy="313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22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40080" y="2980142"/>
            <a:ext cx="4456176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8000" dirty="0"/>
              <a:t>Objetivo</a:t>
            </a:r>
            <a:endParaRPr lang="es-MX" sz="4000" dirty="0"/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 idx="4294967295"/>
          </p:nvPr>
        </p:nvSpPr>
        <p:spPr>
          <a:xfrm>
            <a:off x="3380100" y="302600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MAPS</a:t>
            </a:r>
            <a:endParaRPr dirty="0"/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4B6694E-BCD4-4527-9439-BD7F848ED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9709" y="1052313"/>
            <a:ext cx="5384582" cy="386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503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 idx="4294967295"/>
          </p:nvPr>
        </p:nvSpPr>
        <p:spPr>
          <a:xfrm>
            <a:off x="3380100" y="302600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MAPS</a:t>
            </a:r>
            <a:endParaRPr dirty="0"/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4" name="Imagen 3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5406CAC2-EF3B-4BA7-B70B-A4055160F2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0675" y="1771650"/>
            <a:ext cx="596265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2458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 idx="4294967295"/>
          </p:nvPr>
        </p:nvSpPr>
        <p:spPr>
          <a:xfrm>
            <a:off x="3380100" y="302600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MAPS</a:t>
            </a:r>
            <a:endParaRPr dirty="0"/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A94BEE0-6204-4FA7-BD66-83027A986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3191" y="1332560"/>
            <a:ext cx="5717617" cy="346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4648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ctrTitle"/>
          </p:nvPr>
        </p:nvSpPr>
        <p:spPr>
          <a:xfrm>
            <a:off x="457200" y="2965525"/>
            <a:ext cx="3374700" cy="100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Prototipo de las </a:t>
            </a:r>
            <a:br>
              <a:rPr lang="es-MX" dirty="0"/>
            </a:br>
            <a:r>
              <a:rPr lang="es-MX" dirty="0"/>
              <a:t>interfaces </a:t>
            </a:r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26455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/>
          <p:nvPr/>
        </p:nvSpPr>
        <p:spPr>
          <a:xfrm>
            <a:off x="3476025" y="614402"/>
            <a:ext cx="5028437" cy="391469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5"/>
          <p:cNvSpPr/>
          <p:nvPr/>
        </p:nvSpPr>
        <p:spPr>
          <a:xfrm>
            <a:off x="3686446" y="822289"/>
            <a:ext cx="4607700" cy="29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Place your screenshot here</a:t>
            </a:r>
            <a:endParaRPr sz="100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262" name="Google Shape;262;p35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63" name="Google Shape;263;p35"/>
          <p:cNvSpPr txBox="1">
            <a:spLocks noGrp="1"/>
          </p:cNvSpPr>
          <p:nvPr>
            <p:ph type="body" idx="1"/>
          </p:nvPr>
        </p:nvSpPr>
        <p:spPr>
          <a:xfrm>
            <a:off x="457200" y="2369489"/>
            <a:ext cx="2383800" cy="20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En la imagen podemos apreciar una vista general de toda la funcionalidad de la pagina.</a:t>
            </a:r>
            <a:endParaRPr dirty="0"/>
          </a:p>
        </p:txBody>
      </p:sp>
      <p:sp>
        <p:nvSpPr>
          <p:cNvPr id="264" name="Google Shape;264;p35"/>
          <p:cNvSpPr txBox="1">
            <a:spLocks noGrp="1"/>
          </p:cNvSpPr>
          <p:nvPr>
            <p:ph type="title"/>
          </p:nvPr>
        </p:nvSpPr>
        <p:spPr>
          <a:xfrm>
            <a:off x="457200" y="1813850"/>
            <a:ext cx="2383800" cy="47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Mock-up General</a:t>
            </a:r>
            <a:endParaRPr dirty="0"/>
          </a:p>
        </p:txBody>
      </p:sp>
      <p:pic>
        <p:nvPicPr>
          <p:cNvPr id="7" name="Imagen 6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F40DA27B-9DA8-4446-B4AC-DC09877BF8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447" y="822289"/>
            <a:ext cx="4607700" cy="29421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ctrTitle"/>
          </p:nvPr>
        </p:nvSpPr>
        <p:spPr>
          <a:xfrm>
            <a:off x="457200" y="2965525"/>
            <a:ext cx="3374700" cy="100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0" dirty="0"/>
              <a:t>Herramientas de Desarrollo</a:t>
            </a:r>
            <a:endParaRPr b="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52753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 idx="4294967295"/>
          </p:nvPr>
        </p:nvSpPr>
        <p:spPr>
          <a:xfrm>
            <a:off x="366443" y="1564729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Herramientas de desarrollo</a:t>
            </a:r>
            <a:endParaRPr dirty="0"/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8D1C5A6-FF19-4CCA-9443-B72F7B0631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94"/>
          <a:stretch/>
        </p:blipFill>
        <p:spPr>
          <a:xfrm>
            <a:off x="3348507" y="464125"/>
            <a:ext cx="3618964" cy="421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1788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ctrTitle"/>
          </p:nvPr>
        </p:nvSpPr>
        <p:spPr>
          <a:xfrm>
            <a:off x="457200" y="2965525"/>
            <a:ext cx="3586766" cy="100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Responsables de cada arquitectura</a:t>
            </a:r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4773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>
            <a:spLocks noGrp="1"/>
          </p:cNvSpPr>
          <p:nvPr>
            <p:ph type="ctrTitle" idx="4294967295"/>
          </p:nvPr>
        </p:nvSpPr>
        <p:spPr>
          <a:xfrm>
            <a:off x="109470" y="66742"/>
            <a:ext cx="3934047" cy="5385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>
                <a:latin typeface="Varela"/>
                <a:ea typeface="Varela"/>
                <a:cs typeface="Varela"/>
                <a:sym typeface="Varela"/>
              </a:rPr>
              <a:t>Arquitectura de negocios</a:t>
            </a:r>
            <a:r>
              <a:rPr lang="en" sz="2400" dirty="0">
                <a:latin typeface="Varela"/>
                <a:ea typeface="Varela"/>
                <a:cs typeface="Varela"/>
                <a:sym typeface="Varela"/>
              </a:rPr>
              <a:t> </a:t>
            </a:r>
            <a:endParaRPr sz="2400" dirty="0"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91" name="Google Shape;191;p28"/>
          <p:cNvSpPr txBox="1">
            <a:spLocks noGrp="1"/>
          </p:cNvSpPr>
          <p:nvPr>
            <p:ph type="subTitle" idx="4294967295"/>
          </p:nvPr>
        </p:nvSpPr>
        <p:spPr>
          <a:xfrm>
            <a:off x="219207" y="603038"/>
            <a:ext cx="31833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dirty="0"/>
              <a:t>Samuel Zaleta </a:t>
            </a:r>
            <a:r>
              <a:rPr lang="en-US" dirty="0" err="1"/>
              <a:t>Magaña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192" name="Google Shape;192;p28"/>
          <p:cNvSpPr txBox="1">
            <a:spLocks noGrp="1"/>
          </p:cNvSpPr>
          <p:nvPr>
            <p:ph type="ctrTitle" idx="4294967295"/>
          </p:nvPr>
        </p:nvSpPr>
        <p:spPr>
          <a:xfrm>
            <a:off x="109470" y="3575515"/>
            <a:ext cx="4685815" cy="5217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400" dirty="0">
                <a:latin typeface="Varela"/>
                <a:sym typeface="Varela"/>
              </a:rPr>
              <a:t>A</a:t>
            </a:r>
            <a:r>
              <a:rPr lang="es-MX" sz="2400" dirty="0" err="1">
                <a:latin typeface="Varela"/>
                <a:sym typeface="Varela"/>
              </a:rPr>
              <a:t>rquitectura</a:t>
            </a:r>
            <a:r>
              <a:rPr lang="es-MX" sz="2400" dirty="0">
                <a:latin typeface="Varela"/>
                <a:sym typeface="Varela"/>
              </a:rPr>
              <a:t> de a</a:t>
            </a:r>
            <a:r>
              <a:rPr lang="en" sz="2400" dirty="0">
                <a:latin typeface="Varela"/>
                <a:sym typeface="Varela"/>
              </a:rPr>
              <a:t>plicaciones</a:t>
            </a:r>
            <a:endParaRPr sz="2400" dirty="0">
              <a:latin typeface="Varela"/>
              <a:sym typeface="Varela"/>
            </a:endParaRPr>
          </a:p>
        </p:txBody>
      </p:sp>
      <p:sp>
        <p:nvSpPr>
          <p:cNvPr id="193" name="Google Shape;193;p28"/>
          <p:cNvSpPr txBox="1">
            <a:spLocks noGrp="1"/>
          </p:cNvSpPr>
          <p:nvPr>
            <p:ph type="subTitle" idx="4294967295"/>
          </p:nvPr>
        </p:nvSpPr>
        <p:spPr>
          <a:xfrm>
            <a:off x="164338" y="2949266"/>
            <a:ext cx="3293037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Uriel </a:t>
            </a:r>
            <a:r>
              <a:rPr lang="es-MX" dirty="0"/>
              <a:t>A</a:t>
            </a:r>
            <a:r>
              <a:rPr lang="en" dirty="0"/>
              <a:t>lvarado </a:t>
            </a:r>
            <a:r>
              <a:rPr lang="es-MX" dirty="0"/>
              <a:t>González</a:t>
            </a:r>
            <a:endParaRPr dirty="0"/>
          </a:p>
        </p:txBody>
      </p:sp>
      <p:sp>
        <p:nvSpPr>
          <p:cNvPr id="194" name="Google Shape;194;p28"/>
          <p:cNvSpPr txBox="1">
            <a:spLocks noGrp="1"/>
          </p:cNvSpPr>
          <p:nvPr>
            <p:ph type="ctrTitle" idx="4294967295"/>
          </p:nvPr>
        </p:nvSpPr>
        <p:spPr>
          <a:xfrm>
            <a:off x="109470" y="2432774"/>
            <a:ext cx="3766241" cy="4348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400" dirty="0">
                <a:solidFill>
                  <a:schemeClr val="bg1"/>
                </a:solidFill>
                <a:latin typeface="Varela"/>
                <a:sym typeface="Varela"/>
              </a:rPr>
              <a:t>Arquitec</a:t>
            </a:r>
            <a:r>
              <a:rPr lang="es-MX" sz="2400" dirty="0">
                <a:solidFill>
                  <a:schemeClr val="bg1"/>
                </a:solidFill>
                <a:latin typeface="Varela"/>
                <a:sym typeface="Varela"/>
              </a:rPr>
              <a:t>tura de datos</a:t>
            </a:r>
            <a:endParaRPr sz="2400" dirty="0">
              <a:solidFill>
                <a:schemeClr val="bg1"/>
              </a:solidFill>
              <a:latin typeface="Varela"/>
              <a:sym typeface="Varela"/>
            </a:endParaRPr>
          </a:p>
        </p:txBody>
      </p:sp>
      <p:sp>
        <p:nvSpPr>
          <p:cNvPr id="195" name="Google Shape;195;p28"/>
          <p:cNvSpPr txBox="1">
            <a:spLocks noGrp="1"/>
          </p:cNvSpPr>
          <p:nvPr>
            <p:ph type="subTitle" idx="4294967295"/>
          </p:nvPr>
        </p:nvSpPr>
        <p:spPr>
          <a:xfrm>
            <a:off x="219207" y="4120373"/>
            <a:ext cx="3293037" cy="3995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Guadalupe Crespo Torres</a:t>
            </a:r>
            <a:endParaRPr dirty="0"/>
          </a:p>
        </p:txBody>
      </p:sp>
      <p:sp>
        <p:nvSpPr>
          <p:cNvPr id="196" name="Google Shape;196;p28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 dirty="0"/>
          </a:p>
        </p:txBody>
      </p:sp>
      <p:sp>
        <p:nvSpPr>
          <p:cNvPr id="9" name="Google Shape;192;p28">
            <a:extLst>
              <a:ext uri="{FF2B5EF4-FFF2-40B4-BE49-F238E27FC236}">
                <a16:creationId xmlns:a16="http://schemas.microsoft.com/office/drawing/2014/main" id="{655FCFC4-A0B8-41F5-B9A8-B8D4937612CF}"/>
              </a:ext>
            </a:extLst>
          </p:cNvPr>
          <p:cNvSpPr txBox="1">
            <a:spLocks/>
          </p:cNvSpPr>
          <p:nvPr/>
        </p:nvSpPr>
        <p:spPr>
          <a:xfrm>
            <a:off x="109470" y="1203152"/>
            <a:ext cx="4182788" cy="521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s-MX" sz="2400" dirty="0">
                <a:latin typeface="Varela"/>
                <a:sym typeface="Varela"/>
              </a:rPr>
              <a:t>Arquitectura Tecnológica</a:t>
            </a:r>
          </a:p>
        </p:txBody>
      </p:sp>
      <p:sp>
        <p:nvSpPr>
          <p:cNvPr id="10" name="Google Shape;193;p28">
            <a:extLst>
              <a:ext uri="{FF2B5EF4-FFF2-40B4-BE49-F238E27FC236}">
                <a16:creationId xmlns:a16="http://schemas.microsoft.com/office/drawing/2014/main" id="{18788CDC-C826-4E0C-946B-97D2A92B4A34}"/>
              </a:ext>
            </a:extLst>
          </p:cNvPr>
          <p:cNvSpPr txBox="1">
            <a:spLocks/>
          </p:cNvSpPr>
          <p:nvPr/>
        </p:nvSpPr>
        <p:spPr>
          <a:xfrm>
            <a:off x="109470" y="1858822"/>
            <a:ext cx="31833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╺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0" indent="0">
              <a:spcAft>
                <a:spcPts val="1000"/>
              </a:spcAft>
              <a:buFont typeface="Varela"/>
              <a:buNone/>
            </a:pPr>
            <a:r>
              <a:rPr lang="es-MX" dirty="0"/>
              <a:t>Miguel D e Jesús Herrera Loaiza </a:t>
            </a:r>
          </a:p>
        </p:txBody>
      </p:sp>
      <p:sp>
        <p:nvSpPr>
          <p:cNvPr id="11" name="Google Shape;191;p28">
            <a:extLst>
              <a:ext uri="{FF2B5EF4-FFF2-40B4-BE49-F238E27FC236}">
                <a16:creationId xmlns:a16="http://schemas.microsoft.com/office/drawing/2014/main" id="{864A1368-67D2-4FFF-80AE-72AEF4549473}"/>
              </a:ext>
            </a:extLst>
          </p:cNvPr>
          <p:cNvSpPr txBox="1">
            <a:spLocks/>
          </p:cNvSpPr>
          <p:nvPr/>
        </p:nvSpPr>
        <p:spPr>
          <a:xfrm>
            <a:off x="3402507" y="4471509"/>
            <a:ext cx="31833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╺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0" indent="0">
              <a:spcAft>
                <a:spcPts val="1000"/>
              </a:spcAft>
              <a:buFont typeface="Varela"/>
              <a:buNone/>
            </a:pPr>
            <a:r>
              <a:rPr lang="en-US" dirty="0"/>
              <a:t>*Cesar Esteban Hernandez Bravo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270" name="Google Shape;270;p36"/>
          <p:cNvSpPr txBox="1">
            <a:spLocks noGrp="1"/>
          </p:cNvSpPr>
          <p:nvPr>
            <p:ph type="ctrTitle" idx="4294967295"/>
          </p:nvPr>
        </p:nvSpPr>
        <p:spPr>
          <a:xfrm>
            <a:off x="457200" y="1369726"/>
            <a:ext cx="3075300" cy="76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Gracias!</a:t>
            </a:r>
            <a:endParaRPr sz="4400" dirty="0"/>
          </a:p>
        </p:txBody>
      </p:sp>
      <p:sp>
        <p:nvSpPr>
          <p:cNvPr id="271" name="Google Shape;271;p36"/>
          <p:cNvSpPr txBox="1">
            <a:spLocks noGrp="1"/>
          </p:cNvSpPr>
          <p:nvPr>
            <p:ph type="subTitle" idx="4294967295"/>
          </p:nvPr>
        </p:nvSpPr>
        <p:spPr>
          <a:xfrm>
            <a:off x="457200" y="2162004"/>
            <a:ext cx="3075300" cy="20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Alguna  pregunta?</a:t>
            </a:r>
            <a:endParaRPr sz="2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566928" y="67002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000" dirty="0"/>
              <a:t>Objetivo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566928" y="1514730"/>
            <a:ext cx="2663952" cy="2332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MX" sz="1400" dirty="0"/>
              <a:t>Buscar y consultar una agenda de eventos turísticos y culturales. </a:t>
            </a:r>
          </a:p>
          <a:p>
            <a:r>
              <a:rPr lang="es-MX" sz="1400" dirty="0"/>
              <a:t>Ofertados en los distintos recintos de la capital.</a:t>
            </a:r>
          </a:p>
          <a:p>
            <a:r>
              <a:rPr lang="es-MX" sz="1400" dirty="0"/>
              <a:t>Además de los eventos en los atractivos turísticos más importantes del estado.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MX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MX" sz="1000" dirty="0"/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sz="1000" dirty="0"/>
          </a:p>
        </p:txBody>
      </p:sp>
      <p:grpSp>
        <p:nvGrpSpPr>
          <p:cNvPr id="11" name="Google Shape;307;p39">
            <a:extLst>
              <a:ext uri="{FF2B5EF4-FFF2-40B4-BE49-F238E27FC236}">
                <a16:creationId xmlns:a16="http://schemas.microsoft.com/office/drawing/2014/main" id="{F6D2C81E-E1B1-45D1-A587-E48B1A5A8FFB}"/>
              </a:ext>
            </a:extLst>
          </p:cNvPr>
          <p:cNvGrpSpPr/>
          <p:nvPr/>
        </p:nvGrpSpPr>
        <p:grpSpPr>
          <a:xfrm>
            <a:off x="5414576" y="3795932"/>
            <a:ext cx="997091" cy="829973"/>
            <a:chOff x="1247825" y="322750"/>
            <a:chExt cx="443300" cy="369000"/>
          </a:xfrm>
        </p:grpSpPr>
        <p:sp>
          <p:nvSpPr>
            <p:cNvPr id="12" name="Google Shape;308;p39">
              <a:extLst>
                <a:ext uri="{FF2B5EF4-FFF2-40B4-BE49-F238E27FC236}">
                  <a16:creationId xmlns:a16="http://schemas.microsoft.com/office/drawing/2014/main" id="{E6B86AE4-1D83-4C15-BAFF-18C801A8A63B}"/>
                </a:ext>
              </a:extLst>
            </p:cNvPr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9;p39">
              <a:extLst>
                <a:ext uri="{FF2B5EF4-FFF2-40B4-BE49-F238E27FC236}">
                  <a16:creationId xmlns:a16="http://schemas.microsoft.com/office/drawing/2014/main" id="{A48858EA-EDDC-4865-A8B6-61B9BC91EF09}"/>
                </a:ext>
              </a:extLst>
            </p:cNvPr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10;p39">
              <a:extLst>
                <a:ext uri="{FF2B5EF4-FFF2-40B4-BE49-F238E27FC236}">
                  <a16:creationId xmlns:a16="http://schemas.microsoft.com/office/drawing/2014/main" id="{C4843AE2-99CE-4C9A-8418-5D510A838D21}"/>
                </a:ext>
              </a:extLst>
            </p:cNvPr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1;p39">
              <a:extLst>
                <a:ext uri="{FF2B5EF4-FFF2-40B4-BE49-F238E27FC236}">
                  <a16:creationId xmlns:a16="http://schemas.microsoft.com/office/drawing/2014/main" id="{259C772A-0250-4FF7-9DAB-6C9F607EF66A}"/>
                </a:ext>
              </a:extLst>
            </p:cNvPr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2;p39">
              <a:extLst>
                <a:ext uri="{FF2B5EF4-FFF2-40B4-BE49-F238E27FC236}">
                  <a16:creationId xmlns:a16="http://schemas.microsoft.com/office/drawing/2014/main" id="{D094CFAF-6CD3-4F4E-8EFA-717EAB50BDEA}"/>
                </a:ext>
              </a:extLst>
            </p:cNvPr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527;p39">
            <a:extLst>
              <a:ext uri="{FF2B5EF4-FFF2-40B4-BE49-F238E27FC236}">
                <a16:creationId xmlns:a16="http://schemas.microsoft.com/office/drawing/2014/main" id="{0D2D8C29-FE46-4C96-B18D-9C75D1B4BFE2}"/>
              </a:ext>
            </a:extLst>
          </p:cNvPr>
          <p:cNvGrpSpPr/>
          <p:nvPr/>
        </p:nvGrpSpPr>
        <p:grpSpPr>
          <a:xfrm>
            <a:off x="3569167" y="3795072"/>
            <a:ext cx="854391" cy="705735"/>
            <a:chOff x="5268225" y="4341925"/>
            <a:chExt cx="468850" cy="387275"/>
          </a:xfrm>
        </p:grpSpPr>
        <p:sp>
          <p:nvSpPr>
            <p:cNvPr id="19" name="Google Shape;528;p39">
              <a:extLst>
                <a:ext uri="{FF2B5EF4-FFF2-40B4-BE49-F238E27FC236}">
                  <a16:creationId xmlns:a16="http://schemas.microsoft.com/office/drawing/2014/main" id="{7E9A299C-7E0E-4A39-8E55-282DEB5E69E8}"/>
                </a:ext>
              </a:extLst>
            </p:cNvPr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29;p39">
              <a:extLst>
                <a:ext uri="{FF2B5EF4-FFF2-40B4-BE49-F238E27FC236}">
                  <a16:creationId xmlns:a16="http://schemas.microsoft.com/office/drawing/2014/main" id="{38A86D75-4DD0-464C-8574-0B6BB9101C64}"/>
                </a:ext>
              </a:extLst>
            </p:cNvPr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30;p39">
              <a:extLst>
                <a:ext uri="{FF2B5EF4-FFF2-40B4-BE49-F238E27FC236}">
                  <a16:creationId xmlns:a16="http://schemas.microsoft.com/office/drawing/2014/main" id="{954ABBAD-C69D-44A2-83BB-000E0B9322A4}"/>
                </a:ext>
              </a:extLst>
            </p:cNvPr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31;p39">
              <a:extLst>
                <a:ext uri="{FF2B5EF4-FFF2-40B4-BE49-F238E27FC236}">
                  <a16:creationId xmlns:a16="http://schemas.microsoft.com/office/drawing/2014/main" id="{20B33AC2-98D1-4B8D-BEF1-A8FE5E3D218F}"/>
                </a:ext>
              </a:extLst>
            </p:cNvPr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32;p39">
              <a:extLst>
                <a:ext uri="{FF2B5EF4-FFF2-40B4-BE49-F238E27FC236}">
                  <a16:creationId xmlns:a16="http://schemas.microsoft.com/office/drawing/2014/main" id="{61F0B12E-BD5D-4A8F-AB05-3CCB5537CDCD}"/>
                </a:ext>
              </a:extLst>
            </p:cNvPr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33;p39">
              <a:extLst>
                <a:ext uri="{FF2B5EF4-FFF2-40B4-BE49-F238E27FC236}">
                  <a16:creationId xmlns:a16="http://schemas.microsoft.com/office/drawing/2014/main" id="{E5ACDBD8-DE5E-4719-9FAB-D7E7E695A07F}"/>
                </a:ext>
              </a:extLst>
            </p:cNvPr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34;p39">
              <a:extLst>
                <a:ext uri="{FF2B5EF4-FFF2-40B4-BE49-F238E27FC236}">
                  <a16:creationId xmlns:a16="http://schemas.microsoft.com/office/drawing/2014/main" id="{61BF5DEC-D110-4BBA-8F7E-C883046D0CC3}"/>
                </a:ext>
              </a:extLst>
            </p:cNvPr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35;p39">
              <a:extLst>
                <a:ext uri="{FF2B5EF4-FFF2-40B4-BE49-F238E27FC236}">
                  <a16:creationId xmlns:a16="http://schemas.microsoft.com/office/drawing/2014/main" id="{A66EAD86-7F33-4939-9AF3-097C63E79B62}"/>
                </a:ext>
              </a:extLst>
            </p:cNvPr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7" name="Google Shape;719;p39">
            <a:extLst>
              <a:ext uri="{FF2B5EF4-FFF2-40B4-BE49-F238E27FC236}">
                <a16:creationId xmlns:a16="http://schemas.microsoft.com/office/drawing/2014/main" id="{448E979B-6553-4A79-93CB-C62075CE8F68}"/>
              </a:ext>
            </a:extLst>
          </p:cNvPr>
          <p:cNvGrpSpPr/>
          <p:nvPr/>
        </p:nvGrpSpPr>
        <p:grpSpPr>
          <a:xfrm>
            <a:off x="3888808" y="2268267"/>
            <a:ext cx="1097779" cy="606965"/>
            <a:chOff x="531800" y="5071350"/>
            <a:chExt cx="529750" cy="292900"/>
          </a:xfrm>
        </p:grpSpPr>
        <p:sp>
          <p:nvSpPr>
            <p:cNvPr id="28" name="Google Shape;720;p39">
              <a:extLst>
                <a:ext uri="{FF2B5EF4-FFF2-40B4-BE49-F238E27FC236}">
                  <a16:creationId xmlns:a16="http://schemas.microsoft.com/office/drawing/2014/main" id="{2E18AB1A-9DD4-458B-82E3-4F160BE0DA9E}"/>
                </a:ext>
              </a:extLst>
            </p:cNvPr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721;p39">
              <a:extLst>
                <a:ext uri="{FF2B5EF4-FFF2-40B4-BE49-F238E27FC236}">
                  <a16:creationId xmlns:a16="http://schemas.microsoft.com/office/drawing/2014/main" id="{3B35C3F8-BE03-4D38-8CD0-8E9A01349497}"/>
                </a:ext>
              </a:extLst>
            </p:cNvPr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22;p39">
              <a:extLst>
                <a:ext uri="{FF2B5EF4-FFF2-40B4-BE49-F238E27FC236}">
                  <a16:creationId xmlns:a16="http://schemas.microsoft.com/office/drawing/2014/main" id="{4E56D440-B5D2-411E-BBC1-CA0DD730D725}"/>
                </a:ext>
              </a:extLst>
            </p:cNvPr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23;p39">
              <a:extLst>
                <a:ext uri="{FF2B5EF4-FFF2-40B4-BE49-F238E27FC236}">
                  <a16:creationId xmlns:a16="http://schemas.microsoft.com/office/drawing/2014/main" id="{AA130F36-8E81-4EFB-946F-7AC1F91D5BA5}"/>
                </a:ext>
              </a:extLst>
            </p:cNvPr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24;p39">
              <a:extLst>
                <a:ext uri="{FF2B5EF4-FFF2-40B4-BE49-F238E27FC236}">
                  <a16:creationId xmlns:a16="http://schemas.microsoft.com/office/drawing/2014/main" id="{26A34DC0-4B4A-4ACA-9C3B-883B25A84C3C}"/>
                </a:ext>
              </a:extLst>
            </p:cNvPr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25;p39">
              <a:extLst>
                <a:ext uri="{FF2B5EF4-FFF2-40B4-BE49-F238E27FC236}">
                  <a16:creationId xmlns:a16="http://schemas.microsoft.com/office/drawing/2014/main" id="{6D62F355-E0A9-41B4-9F57-999B927630DF}"/>
                </a:ext>
              </a:extLst>
            </p:cNvPr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26;p39">
              <a:extLst>
                <a:ext uri="{FF2B5EF4-FFF2-40B4-BE49-F238E27FC236}">
                  <a16:creationId xmlns:a16="http://schemas.microsoft.com/office/drawing/2014/main" id="{BA7A3665-641E-4E01-AA3D-1D0C7C5173C2}"/>
                </a:ext>
              </a:extLst>
            </p:cNvPr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82289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5000" r="-15000"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566928" y="67002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000" dirty="0"/>
              <a:t>Objetivo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628261" y="2069288"/>
            <a:ext cx="2663952" cy="2332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400" b="1" dirty="0"/>
              <a:t>APLICACIÓN WEB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MX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400" dirty="0"/>
              <a:t>Permitir emitir comentarios y datos de interés para compartir con otros usuarios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MX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MX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MX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MX" sz="1000" dirty="0"/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sz="1000" dirty="0"/>
          </a:p>
        </p:txBody>
      </p:sp>
      <p:grpSp>
        <p:nvGrpSpPr>
          <p:cNvPr id="11" name="Google Shape;307;p39">
            <a:extLst>
              <a:ext uri="{FF2B5EF4-FFF2-40B4-BE49-F238E27FC236}">
                <a16:creationId xmlns:a16="http://schemas.microsoft.com/office/drawing/2014/main" id="{F6D2C81E-E1B1-45D1-A587-E48B1A5A8FFB}"/>
              </a:ext>
            </a:extLst>
          </p:cNvPr>
          <p:cNvGrpSpPr/>
          <p:nvPr/>
        </p:nvGrpSpPr>
        <p:grpSpPr>
          <a:xfrm>
            <a:off x="5414576" y="3795932"/>
            <a:ext cx="997091" cy="829973"/>
            <a:chOff x="1247825" y="322750"/>
            <a:chExt cx="443300" cy="369000"/>
          </a:xfrm>
        </p:grpSpPr>
        <p:sp>
          <p:nvSpPr>
            <p:cNvPr id="12" name="Google Shape;308;p39">
              <a:extLst>
                <a:ext uri="{FF2B5EF4-FFF2-40B4-BE49-F238E27FC236}">
                  <a16:creationId xmlns:a16="http://schemas.microsoft.com/office/drawing/2014/main" id="{E6B86AE4-1D83-4C15-BAFF-18C801A8A63B}"/>
                </a:ext>
              </a:extLst>
            </p:cNvPr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9;p39">
              <a:extLst>
                <a:ext uri="{FF2B5EF4-FFF2-40B4-BE49-F238E27FC236}">
                  <a16:creationId xmlns:a16="http://schemas.microsoft.com/office/drawing/2014/main" id="{A48858EA-EDDC-4865-A8B6-61B9BC91EF09}"/>
                </a:ext>
              </a:extLst>
            </p:cNvPr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10;p39">
              <a:extLst>
                <a:ext uri="{FF2B5EF4-FFF2-40B4-BE49-F238E27FC236}">
                  <a16:creationId xmlns:a16="http://schemas.microsoft.com/office/drawing/2014/main" id="{C4843AE2-99CE-4C9A-8418-5D510A838D21}"/>
                </a:ext>
              </a:extLst>
            </p:cNvPr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1;p39">
              <a:extLst>
                <a:ext uri="{FF2B5EF4-FFF2-40B4-BE49-F238E27FC236}">
                  <a16:creationId xmlns:a16="http://schemas.microsoft.com/office/drawing/2014/main" id="{259C772A-0250-4FF7-9DAB-6C9F607EF66A}"/>
                </a:ext>
              </a:extLst>
            </p:cNvPr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2;p39">
              <a:extLst>
                <a:ext uri="{FF2B5EF4-FFF2-40B4-BE49-F238E27FC236}">
                  <a16:creationId xmlns:a16="http://schemas.microsoft.com/office/drawing/2014/main" id="{D094CFAF-6CD3-4F4E-8EFA-717EAB50BDEA}"/>
                </a:ext>
              </a:extLst>
            </p:cNvPr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527;p39">
            <a:extLst>
              <a:ext uri="{FF2B5EF4-FFF2-40B4-BE49-F238E27FC236}">
                <a16:creationId xmlns:a16="http://schemas.microsoft.com/office/drawing/2014/main" id="{0D2D8C29-FE46-4C96-B18D-9C75D1B4BFE2}"/>
              </a:ext>
            </a:extLst>
          </p:cNvPr>
          <p:cNvGrpSpPr/>
          <p:nvPr/>
        </p:nvGrpSpPr>
        <p:grpSpPr>
          <a:xfrm>
            <a:off x="3569167" y="3795072"/>
            <a:ext cx="854391" cy="705735"/>
            <a:chOff x="5268225" y="4341925"/>
            <a:chExt cx="468850" cy="387275"/>
          </a:xfrm>
        </p:grpSpPr>
        <p:sp>
          <p:nvSpPr>
            <p:cNvPr id="19" name="Google Shape;528;p39">
              <a:extLst>
                <a:ext uri="{FF2B5EF4-FFF2-40B4-BE49-F238E27FC236}">
                  <a16:creationId xmlns:a16="http://schemas.microsoft.com/office/drawing/2014/main" id="{7E9A299C-7E0E-4A39-8E55-282DEB5E69E8}"/>
                </a:ext>
              </a:extLst>
            </p:cNvPr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29;p39">
              <a:extLst>
                <a:ext uri="{FF2B5EF4-FFF2-40B4-BE49-F238E27FC236}">
                  <a16:creationId xmlns:a16="http://schemas.microsoft.com/office/drawing/2014/main" id="{38A86D75-4DD0-464C-8574-0B6BB9101C64}"/>
                </a:ext>
              </a:extLst>
            </p:cNvPr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30;p39">
              <a:extLst>
                <a:ext uri="{FF2B5EF4-FFF2-40B4-BE49-F238E27FC236}">
                  <a16:creationId xmlns:a16="http://schemas.microsoft.com/office/drawing/2014/main" id="{954ABBAD-C69D-44A2-83BB-000E0B9322A4}"/>
                </a:ext>
              </a:extLst>
            </p:cNvPr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31;p39">
              <a:extLst>
                <a:ext uri="{FF2B5EF4-FFF2-40B4-BE49-F238E27FC236}">
                  <a16:creationId xmlns:a16="http://schemas.microsoft.com/office/drawing/2014/main" id="{20B33AC2-98D1-4B8D-BEF1-A8FE5E3D218F}"/>
                </a:ext>
              </a:extLst>
            </p:cNvPr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32;p39">
              <a:extLst>
                <a:ext uri="{FF2B5EF4-FFF2-40B4-BE49-F238E27FC236}">
                  <a16:creationId xmlns:a16="http://schemas.microsoft.com/office/drawing/2014/main" id="{61F0B12E-BD5D-4A8F-AB05-3CCB5537CDCD}"/>
                </a:ext>
              </a:extLst>
            </p:cNvPr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33;p39">
              <a:extLst>
                <a:ext uri="{FF2B5EF4-FFF2-40B4-BE49-F238E27FC236}">
                  <a16:creationId xmlns:a16="http://schemas.microsoft.com/office/drawing/2014/main" id="{E5ACDBD8-DE5E-4719-9FAB-D7E7E695A07F}"/>
                </a:ext>
              </a:extLst>
            </p:cNvPr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34;p39">
              <a:extLst>
                <a:ext uri="{FF2B5EF4-FFF2-40B4-BE49-F238E27FC236}">
                  <a16:creationId xmlns:a16="http://schemas.microsoft.com/office/drawing/2014/main" id="{61BF5DEC-D110-4BBA-8F7E-C883046D0CC3}"/>
                </a:ext>
              </a:extLst>
            </p:cNvPr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35;p39">
              <a:extLst>
                <a:ext uri="{FF2B5EF4-FFF2-40B4-BE49-F238E27FC236}">
                  <a16:creationId xmlns:a16="http://schemas.microsoft.com/office/drawing/2014/main" id="{A66EAD86-7F33-4939-9AF3-097C63E79B62}"/>
                </a:ext>
              </a:extLst>
            </p:cNvPr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7" name="Google Shape;719;p39">
            <a:extLst>
              <a:ext uri="{FF2B5EF4-FFF2-40B4-BE49-F238E27FC236}">
                <a16:creationId xmlns:a16="http://schemas.microsoft.com/office/drawing/2014/main" id="{448E979B-6553-4A79-93CB-C62075CE8F68}"/>
              </a:ext>
            </a:extLst>
          </p:cNvPr>
          <p:cNvGrpSpPr/>
          <p:nvPr/>
        </p:nvGrpSpPr>
        <p:grpSpPr>
          <a:xfrm>
            <a:off x="4572000" y="2268267"/>
            <a:ext cx="1097779" cy="606965"/>
            <a:chOff x="531800" y="5071350"/>
            <a:chExt cx="529750" cy="292900"/>
          </a:xfrm>
        </p:grpSpPr>
        <p:sp>
          <p:nvSpPr>
            <p:cNvPr id="28" name="Google Shape;720;p39">
              <a:extLst>
                <a:ext uri="{FF2B5EF4-FFF2-40B4-BE49-F238E27FC236}">
                  <a16:creationId xmlns:a16="http://schemas.microsoft.com/office/drawing/2014/main" id="{2E18AB1A-9DD4-458B-82E3-4F160BE0DA9E}"/>
                </a:ext>
              </a:extLst>
            </p:cNvPr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721;p39">
              <a:extLst>
                <a:ext uri="{FF2B5EF4-FFF2-40B4-BE49-F238E27FC236}">
                  <a16:creationId xmlns:a16="http://schemas.microsoft.com/office/drawing/2014/main" id="{3B35C3F8-BE03-4D38-8CD0-8E9A01349497}"/>
                </a:ext>
              </a:extLst>
            </p:cNvPr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22;p39">
              <a:extLst>
                <a:ext uri="{FF2B5EF4-FFF2-40B4-BE49-F238E27FC236}">
                  <a16:creationId xmlns:a16="http://schemas.microsoft.com/office/drawing/2014/main" id="{4E56D440-B5D2-411E-BBC1-CA0DD730D725}"/>
                </a:ext>
              </a:extLst>
            </p:cNvPr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23;p39">
              <a:extLst>
                <a:ext uri="{FF2B5EF4-FFF2-40B4-BE49-F238E27FC236}">
                  <a16:creationId xmlns:a16="http://schemas.microsoft.com/office/drawing/2014/main" id="{AA130F36-8E81-4EFB-946F-7AC1F91D5BA5}"/>
                </a:ext>
              </a:extLst>
            </p:cNvPr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24;p39">
              <a:extLst>
                <a:ext uri="{FF2B5EF4-FFF2-40B4-BE49-F238E27FC236}">
                  <a16:creationId xmlns:a16="http://schemas.microsoft.com/office/drawing/2014/main" id="{26A34DC0-4B4A-4ACA-9C3B-883B25A84C3C}"/>
                </a:ext>
              </a:extLst>
            </p:cNvPr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25;p39">
              <a:extLst>
                <a:ext uri="{FF2B5EF4-FFF2-40B4-BE49-F238E27FC236}">
                  <a16:creationId xmlns:a16="http://schemas.microsoft.com/office/drawing/2014/main" id="{6D62F355-E0A9-41B4-9F57-999B927630DF}"/>
                </a:ext>
              </a:extLst>
            </p:cNvPr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26;p39">
              <a:extLst>
                <a:ext uri="{FF2B5EF4-FFF2-40B4-BE49-F238E27FC236}">
                  <a16:creationId xmlns:a16="http://schemas.microsoft.com/office/drawing/2014/main" id="{BA7A3665-641E-4E01-AA3D-1D0C7C5173C2}"/>
                </a:ext>
              </a:extLst>
            </p:cNvPr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21905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ctrTitle" idx="4294967295"/>
          </p:nvPr>
        </p:nvSpPr>
        <p:spPr>
          <a:xfrm>
            <a:off x="457200" y="1369726"/>
            <a:ext cx="3075300" cy="76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Vis</a:t>
            </a:r>
            <a:r>
              <a:rPr lang="es-MX" sz="3000" dirty="0" err="1"/>
              <a:t>ión</a:t>
            </a:r>
            <a:r>
              <a:rPr lang="es-MX" sz="3000" dirty="0"/>
              <a:t> </a:t>
            </a:r>
            <a:endParaRPr sz="3000" dirty="0"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4294967295"/>
          </p:nvPr>
        </p:nvSpPr>
        <p:spPr>
          <a:xfrm>
            <a:off x="457200" y="2162004"/>
            <a:ext cx="3075300" cy="20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dirty="0"/>
              <a:t>Consolidar Puebla como frente cultural y turístico por su riqueza patrimonial.</a:t>
            </a:r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title" idx="4294967295"/>
          </p:nvPr>
        </p:nvSpPr>
        <p:spPr>
          <a:xfrm>
            <a:off x="457200" y="405900"/>
            <a:ext cx="23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dirty="0"/>
              <a:t>Alcance da la aplicación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>
            <a:spLocks noGrp="1"/>
          </p:cNvSpPr>
          <p:nvPr>
            <p:ph type="title" idx="4294967295"/>
          </p:nvPr>
        </p:nvSpPr>
        <p:spPr>
          <a:xfrm>
            <a:off x="731550" y="731649"/>
            <a:ext cx="2127937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dirty="0"/>
              <a:t>Alcance</a:t>
            </a:r>
            <a:endParaRPr sz="3600" dirty="0"/>
          </a:p>
        </p:txBody>
      </p:sp>
      <p:sp>
        <p:nvSpPr>
          <p:cNvPr id="202" name="Google Shape;202;p29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cxnSp>
        <p:nvCxnSpPr>
          <p:cNvPr id="203" name="Google Shape;203;p29"/>
          <p:cNvCxnSpPr/>
          <p:nvPr/>
        </p:nvCxnSpPr>
        <p:spPr>
          <a:xfrm rot="10800000">
            <a:off x="7900" y="2495550"/>
            <a:ext cx="9132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" name="Google Shape;204;p29"/>
          <p:cNvSpPr/>
          <p:nvPr/>
        </p:nvSpPr>
        <p:spPr>
          <a:xfrm>
            <a:off x="4526850" y="2450400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9"/>
          <p:cNvSpPr/>
          <p:nvPr/>
        </p:nvSpPr>
        <p:spPr>
          <a:xfrm>
            <a:off x="2285800" y="2450398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9"/>
          <p:cNvSpPr/>
          <p:nvPr/>
        </p:nvSpPr>
        <p:spPr>
          <a:xfrm>
            <a:off x="6767891" y="2450400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1508142" y="2266952"/>
            <a:ext cx="1735916" cy="179356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dirty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1.Agenda de eventos artísticos y culturales</a:t>
            </a:r>
          </a:p>
        </p:txBody>
      </p:sp>
      <p:sp>
        <p:nvSpPr>
          <p:cNvPr id="11" name="Google Shape;207;p29">
            <a:extLst>
              <a:ext uri="{FF2B5EF4-FFF2-40B4-BE49-F238E27FC236}">
                <a16:creationId xmlns:a16="http://schemas.microsoft.com/office/drawing/2014/main" id="{1FBB666D-A95D-4764-90EC-F6EF7DE94F11}"/>
              </a:ext>
            </a:extLst>
          </p:cNvPr>
          <p:cNvSpPr/>
          <p:nvPr/>
        </p:nvSpPr>
        <p:spPr>
          <a:xfrm>
            <a:off x="3772121" y="2266952"/>
            <a:ext cx="1735916" cy="179356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dirty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2.Búsqueda y consulta de eventos artísticos y culturales</a:t>
            </a:r>
          </a:p>
        </p:txBody>
      </p:sp>
      <p:sp>
        <p:nvSpPr>
          <p:cNvPr id="12" name="Google Shape;207;p29">
            <a:extLst>
              <a:ext uri="{FF2B5EF4-FFF2-40B4-BE49-F238E27FC236}">
                <a16:creationId xmlns:a16="http://schemas.microsoft.com/office/drawing/2014/main" id="{DF7C9234-DC92-4869-8C2E-8E61C1D66B66}"/>
              </a:ext>
            </a:extLst>
          </p:cNvPr>
          <p:cNvSpPr/>
          <p:nvPr/>
        </p:nvSpPr>
        <p:spPr>
          <a:xfrm>
            <a:off x="5899933" y="2266951"/>
            <a:ext cx="1735916" cy="179356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pt-BR" dirty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3.Catálogo de </a:t>
            </a:r>
            <a:r>
              <a:rPr lang="pt-BR" dirty="0" err="1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atractivos</a:t>
            </a:r>
            <a:r>
              <a:rPr lang="pt-BR" dirty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 turísticos</a:t>
            </a:r>
            <a:endParaRPr lang="es-MX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>
            <a:spLocks noGrp="1"/>
          </p:cNvSpPr>
          <p:nvPr>
            <p:ph type="title" idx="4294967295"/>
          </p:nvPr>
        </p:nvSpPr>
        <p:spPr>
          <a:xfrm>
            <a:off x="731550" y="731649"/>
            <a:ext cx="2127937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dirty="0"/>
              <a:t>Alcance</a:t>
            </a:r>
            <a:endParaRPr sz="3600" dirty="0"/>
          </a:p>
        </p:txBody>
      </p:sp>
      <p:sp>
        <p:nvSpPr>
          <p:cNvPr id="202" name="Google Shape;202;p29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cxnSp>
        <p:nvCxnSpPr>
          <p:cNvPr id="203" name="Google Shape;203;p29"/>
          <p:cNvCxnSpPr/>
          <p:nvPr/>
        </p:nvCxnSpPr>
        <p:spPr>
          <a:xfrm rot="10800000">
            <a:off x="7900" y="2495550"/>
            <a:ext cx="9132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" name="Google Shape;204;p29"/>
          <p:cNvSpPr/>
          <p:nvPr/>
        </p:nvSpPr>
        <p:spPr>
          <a:xfrm>
            <a:off x="3381158" y="2433482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9"/>
          <p:cNvSpPr/>
          <p:nvPr/>
        </p:nvSpPr>
        <p:spPr>
          <a:xfrm>
            <a:off x="1280008" y="2433482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9"/>
          <p:cNvSpPr/>
          <p:nvPr/>
        </p:nvSpPr>
        <p:spPr>
          <a:xfrm>
            <a:off x="5617758" y="2437700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457200" y="2254249"/>
            <a:ext cx="1735916" cy="179356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dirty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4.Búsqueda y consulta de atractivos turísticos</a:t>
            </a:r>
          </a:p>
        </p:txBody>
      </p:sp>
      <p:sp>
        <p:nvSpPr>
          <p:cNvPr id="11" name="Google Shape;207;p29">
            <a:extLst>
              <a:ext uri="{FF2B5EF4-FFF2-40B4-BE49-F238E27FC236}">
                <a16:creationId xmlns:a16="http://schemas.microsoft.com/office/drawing/2014/main" id="{1FBB666D-A95D-4764-90EC-F6EF7DE94F11}"/>
              </a:ext>
            </a:extLst>
          </p:cNvPr>
          <p:cNvSpPr/>
          <p:nvPr/>
        </p:nvSpPr>
        <p:spPr>
          <a:xfrm>
            <a:off x="2603500" y="2254249"/>
            <a:ext cx="1735916" cy="179356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pt-BR" dirty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5.Registro de comentários sobre eventos o </a:t>
            </a:r>
            <a:r>
              <a:rPr lang="pt-BR" dirty="0" err="1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atractivos</a:t>
            </a:r>
            <a:r>
              <a:rPr lang="pt-BR" dirty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 turísticos</a:t>
            </a:r>
            <a:endParaRPr lang="es-MX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2" name="Google Shape;207;p29">
            <a:extLst>
              <a:ext uri="{FF2B5EF4-FFF2-40B4-BE49-F238E27FC236}">
                <a16:creationId xmlns:a16="http://schemas.microsoft.com/office/drawing/2014/main" id="{DF7C9234-DC92-4869-8C2E-8E61C1D66B66}"/>
              </a:ext>
            </a:extLst>
          </p:cNvPr>
          <p:cNvSpPr/>
          <p:nvPr/>
        </p:nvSpPr>
        <p:spPr>
          <a:xfrm>
            <a:off x="4749800" y="2254249"/>
            <a:ext cx="1735916" cy="179356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dirty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6.Gestión de eventos y recintos</a:t>
            </a:r>
          </a:p>
        </p:txBody>
      </p:sp>
      <p:sp>
        <p:nvSpPr>
          <p:cNvPr id="13" name="Google Shape;206;p29">
            <a:extLst>
              <a:ext uri="{FF2B5EF4-FFF2-40B4-BE49-F238E27FC236}">
                <a16:creationId xmlns:a16="http://schemas.microsoft.com/office/drawing/2014/main" id="{167ADB52-2AB5-48EB-A58C-57598BD132E3}"/>
              </a:ext>
            </a:extLst>
          </p:cNvPr>
          <p:cNvSpPr/>
          <p:nvPr/>
        </p:nvSpPr>
        <p:spPr>
          <a:xfrm>
            <a:off x="7764058" y="2437700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07;p29">
            <a:extLst>
              <a:ext uri="{FF2B5EF4-FFF2-40B4-BE49-F238E27FC236}">
                <a16:creationId xmlns:a16="http://schemas.microsoft.com/office/drawing/2014/main" id="{2E4B3F09-FA27-44CC-95A2-CEC54635406E}"/>
              </a:ext>
            </a:extLst>
          </p:cNvPr>
          <p:cNvSpPr/>
          <p:nvPr/>
        </p:nvSpPr>
        <p:spPr>
          <a:xfrm>
            <a:off x="6896100" y="2254249"/>
            <a:ext cx="1735916" cy="179356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dirty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7.Gestión de atractivos turísticos</a:t>
            </a:r>
          </a:p>
        </p:txBody>
      </p:sp>
    </p:spTree>
    <p:extLst>
      <p:ext uri="{BB962C8B-B14F-4D97-AF65-F5344CB8AC3E}">
        <p14:creationId xmlns:p14="http://schemas.microsoft.com/office/powerpoint/2010/main" val="2314931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Restricciones </a:t>
            </a:r>
            <a:endParaRPr dirty="0"/>
          </a:p>
        </p:txBody>
      </p:sp>
      <p:sp>
        <p:nvSpPr>
          <p:cNvPr id="154" name="Google Shape;154;p24"/>
          <p:cNvSpPr/>
          <p:nvPr/>
        </p:nvSpPr>
        <p:spPr>
          <a:xfrm>
            <a:off x="1197517" y="2966900"/>
            <a:ext cx="1772400" cy="1772400"/>
          </a:xfrm>
          <a:prstGeom prst="ellipse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300" dirty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Herramientas</a:t>
            </a:r>
            <a:endParaRPr sz="1300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55" name="Google Shape;155;p24"/>
          <p:cNvSpPr/>
          <p:nvPr/>
        </p:nvSpPr>
        <p:spPr>
          <a:xfrm>
            <a:off x="457200" y="1730550"/>
            <a:ext cx="1772400" cy="1772400"/>
          </a:xfrm>
          <a:prstGeom prst="ellipse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Web</a:t>
            </a:r>
            <a:endParaRPr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56" name="Google Shape;156;p24"/>
          <p:cNvSpPr/>
          <p:nvPr/>
        </p:nvSpPr>
        <p:spPr>
          <a:xfrm>
            <a:off x="1931500" y="1730550"/>
            <a:ext cx="1772400" cy="1772400"/>
          </a:xfrm>
          <a:prstGeom prst="ellipse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Responsive</a:t>
            </a:r>
            <a:endParaRPr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57" name="Google Shape;157;p24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agoz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</TotalTime>
  <Words>254</Words>
  <Application>Microsoft Office PowerPoint</Application>
  <PresentationFormat>Presentación en pantalla (16:9)</PresentationFormat>
  <Paragraphs>92</Paragraphs>
  <Slides>29</Slides>
  <Notes>29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4" baseType="lpstr">
      <vt:lpstr>Raleway</vt:lpstr>
      <vt:lpstr>Arial</vt:lpstr>
      <vt:lpstr>Varela</vt:lpstr>
      <vt:lpstr>Twentieth Century</vt:lpstr>
      <vt:lpstr>Ragozine template</vt:lpstr>
      <vt:lpstr>Aplicación de información turística de Puebla</vt:lpstr>
      <vt:lpstr>Objetivo</vt:lpstr>
      <vt:lpstr>Objetivo</vt:lpstr>
      <vt:lpstr>Objetivo</vt:lpstr>
      <vt:lpstr>Visión </vt:lpstr>
      <vt:lpstr>Alcance da la aplicación </vt:lpstr>
      <vt:lpstr>Alcance</vt:lpstr>
      <vt:lpstr>Alcance</vt:lpstr>
      <vt:lpstr>Restricciones </vt:lpstr>
      <vt:lpstr> FUNCIONALIDAD</vt:lpstr>
      <vt:lpstr>Conciertos</vt:lpstr>
      <vt:lpstr>Monumentos Historicos</vt:lpstr>
      <vt:lpstr>Restaurantes</vt:lpstr>
      <vt:lpstr>Eventos  artísticos</vt:lpstr>
      <vt:lpstr>Leyendas</vt:lpstr>
      <vt:lpstr>Normalizacion Turística </vt:lpstr>
      <vt:lpstr> Arquitectura de software</vt:lpstr>
      <vt:lpstr>MAPS</vt:lpstr>
      <vt:lpstr>MAPS</vt:lpstr>
      <vt:lpstr>MAPS</vt:lpstr>
      <vt:lpstr>MAPS</vt:lpstr>
      <vt:lpstr>MAPS</vt:lpstr>
      <vt:lpstr>Prototipo de las  interfaces </vt:lpstr>
      <vt:lpstr>Mock-up General</vt:lpstr>
      <vt:lpstr> Herramientas de Desarrollo</vt:lpstr>
      <vt:lpstr>Herramientas de desarrollo</vt:lpstr>
      <vt:lpstr>Responsables de cada arquitectura</vt:lpstr>
      <vt:lpstr>Arquitectura de negocios 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Aplicación de información turística de Puebla</dc:title>
  <dc:creator>Miguel Loaiza</dc:creator>
  <cp:lastModifiedBy>SAMUEL  ZALETA MAGA�A</cp:lastModifiedBy>
  <cp:revision>30</cp:revision>
  <dcterms:modified xsi:type="dcterms:W3CDTF">2019-03-08T04:51:25Z</dcterms:modified>
</cp:coreProperties>
</file>